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 id="2147485448" r:id="rId12"/>
  </p:sldMasterIdLst>
  <p:notesMasterIdLst>
    <p:notesMasterId r:id="rId41"/>
  </p:notesMasterIdLst>
  <p:handoutMasterIdLst>
    <p:handoutMasterId r:id="rId42"/>
  </p:handoutMasterIdLst>
  <p:sldIdLst>
    <p:sldId id="1843" r:id="rId13"/>
    <p:sldId id="2076138484" r:id="rId14"/>
    <p:sldId id="2076138218" r:id="rId15"/>
    <p:sldId id="2076138219" r:id="rId16"/>
    <p:sldId id="2076138006" r:id="rId17"/>
    <p:sldId id="2076138061" r:id="rId18"/>
    <p:sldId id="2076138004" r:id="rId19"/>
    <p:sldId id="264" r:id="rId20"/>
    <p:sldId id="2076138018" r:id="rId21"/>
    <p:sldId id="2076138039" r:id="rId22"/>
    <p:sldId id="2076138076" r:id="rId23"/>
    <p:sldId id="2076138036" r:id="rId24"/>
    <p:sldId id="2076138071" r:id="rId25"/>
    <p:sldId id="2076137887" r:id="rId26"/>
    <p:sldId id="2076138070" r:id="rId27"/>
    <p:sldId id="2076138102" r:id="rId28"/>
    <p:sldId id="2134805031" r:id="rId29"/>
    <p:sldId id="2134805032" r:id="rId30"/>
    <p:sldId id="2076138221" r:id="rId31"/>
    <p:sldId id="4511" r:id="rId32"/>
    <p:sldId id="2076138222" r:id="rId33"/>
    <p:sldId id="2076138223" r:id="rId34"/>
    <p:sldId id="2076138224" r:id="rId35"/>
    <p:sldId id="2076138225" r:id="rId36"/>
    <p:sldId id="4512" r:id="rId37"/>
    <p:sldId id="2076138226" r:id="rId38"/>
    <p:sldId id="2076138227" r:id="rId39"/>
    <p:sldId id="207613822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76138484"/>
            <p14:sldId id="2076138218"/>
            <p14:sldId id="2076138219"/>
          </p14:sldIdLst>
        </p14:section>
        <p14:section name="CAF Introduction" id="{0092B39A-4B6F-4FD4-97FB-819091F43412}">
          <p14:sldIdLst>
            <p14:sldId id="2076138006"/>
            <p14:sldId id="2076138061"/>
            <p14:sldId id="2076138004"/>
            <p14:sldId id="264"/>
            <p14:sldId id="2076138018"/>
            <p14:sldId id="2076138039"/>
            <p14:sldId id="2076138076"/>
            <p14:sldId id="2076138036"/>
            <p14:sldId id="2076138071"/>
            <p14:sldId id="2076137887"/>
            <p14:sldId id="2076138070"/>
            <p14:sldId id="2076138102"/>
            <p14:sldId id="2134805031"/>
            <p14:sldId id="2134805032"/>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40C00-6015-4D62-A22E-64443ACC67C2}" v="1" dt="2022-09-06T15:31:53.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3" autoAdjust="0"/>
    <p:restoredTop sz="86438" autoAdjust="0"/>
  </p:normalViewPr>
  <p:slideViewPr>
    <p:cSldViewPr snapToGrid="0">
      <p:cViewPr varScale="1">
        <p:scale>
          <a:sx n="105" d="100"/>
          <a:sy n="105" d="100"/>
        </p:scale>
        <p:origin x="702" y="102"/>
      </p:cViewPr>
      <p:guideLst/>
    </p:cSldViewPr>
  </p:slideViewPr>
  <p:outlineViewPr>
    <p:cViewPr>
      <p:scale>
        <a:sx n="33" d="100"/>
        <a:sy n="33" d="100"/>
      </p:scale>
      <p:origin x="0" y="-331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44CF1B23-CB4F-43BD-89E7-CFAE9076B2BB}"/>
    <pc:docChg chg="delSld modSld modSection">
      <pc:chgData name="Jonathan Vella" userId="ff59d9e4-9df8-4ae6-90e3-b837e2f6651b" providerId="ADAL" clId="{44CF1B23-CB4F-43BD-89E7-CFAE9076B2BB}" dt="2022-03-29T13:45:12.079" v="68" actId="6549"/>
      <pc:docMkLst>
        <pc:docMk/>
      </pc:docMkLst>
      <pc:sldChg chg="modSp mod">
        <pc:chgData name="Jonathan Vella" userId="ff59d9e4-9df8-4ae6-90e3-b837e2f6651b" providerId="ADAL" clId="{44CF1B23-CB4F-43BD-89E7-CFAE9076B2BB}" dt="2022-03-29T13:45:12.079" v="68" actId="6549"/>
        <pc:sldMkLst>
          <pc:docMk/>
          <pc:sldMk cId="2799774971" sldId="1843"/>
        </pc:sldMkLst>
        <pc:spChg chg="mod">
          <ac:chgData name="Jonathan Vella" userId="ff59d9e4-9df8-4ae6-90e3-b837e2f6651b" providerId="ADAL" clId="{44CF1B23-CB4F-43BD-89E7-CFAE9076B2BB}" dt="2022-03-29T13:45:12.079" v="68" actId="6549"/>
          <ac:spMkLst>
            <pc:docMk/>
            <pc:sldMk cId="2799774971" sldId="1843"/>
            <ac:spMk id="5" creationId="{C58039A1-50D4-4C5F-9F97-DB66C0E13CC7}"/>
          </ac:spMkLst>
        </pc:spChg>
      </pc:sldChg>
      <pc:sldChg chg="del">
        <pc:chgData name="Jonathan Vella" userId="ff59d9e4-9df8-4ae6-90e3-b837e2f6651b" providerId="ADAL" clId="{44CF1B23-CB4F-43BD-89E7-CFAE9076B2BB}" dt="2022-03-29T13:35:53.842" v="67" actId="47"/>
        <pc:sldMkLst>
          <pc:docMk/>
          <pc:sldMk cId="1125150964" sldId="4515"/>
        </pc:sldMkLst>
      </pc:sldChg>
      <pc:sldChg chg="modSp mod">
        <pc:chgData name="Jonathan Vella" userId="ff59d9e4-9df8-4ae6-90e3-b837e2f6651b" providerId="ADAL" clId="{44CF1B23-CB4F-43BD-89E7-CFAE9076B2BB}" dt="2022-03-29T13:35:16.698" v="55" actId="20577"/>
        <pc:sldMkLst>
          <pc:docMk/>
          <pc:sldMk cId="3640350813" sldId="2076138221"/>
        </pc:sldMkLst>
        <pc:spChg chg="mod">
          <ac:chgData name="Jonathan Vella" userId="ff59d9e4-9df8-4ae6-90e3-b837e2f6651b" providerId="ADAL" clId="{44CF1B23-CB4F-43BD-89E7-CFAE9076B2BB}" dt="2022-03-29T13:35:16.698" v="55" actId="20577"/>
          <ac:spMkLst>
            <pc:docMk/>
            <pc:sldMk cId="3640350813" sldId="2076138221"/>
            <ac:spMk id="5" creationId="{9D3A282B-41F7-4E7F-99B3-8028F92EC07F}"/>
          </ac:spMkLst>
        </pc:spChg>
      </pc:sldChg>
      <pc:sldChg chg="modSp mod">
        <pc:chgData name="Jonathan Vella" userId="ff59d9e4-9df8-4ae6-90e3-b837e2f6651b" providerId="ADAL" clId="{44CF1B23-CB4F-43BD-89E7-CFAE9076B2BB}" dt="2022-03-29T13:35:26.425" v="66" actId="20577"/>
        <pc:sldMkLst>
          <pc:docMk/>
          <pc:sldMk cId="75479085" sldId="2076138222"/>
        </pc:sldMkLst>
        <pc:spChg chg="mod">
          <ac:chgData name="Jonathan Vella" userId="ff59d9e4-9df8-4ae6-90e3-b837e2f6651b" providerId="ADAL" clId="{44CF1B23-CB4F-43BD-89E7-CFAE9076B2BB}" dt="2022-03-29T13:35:26.425" v="66" actId="20577"/>
          <ac:spMkLst>
            <pc:docMk/>
            <pc:sldMk cId="75479085" sldId="2076138222"/>
            <ac:spMk id="4" creationId="{4CF4A2DF-1B20-42DE-8B69-FF07B6C97590}"/>
          </ac:spMkLst>
        </pc:spChg>
      </pc:sldChg>
      <pc:sldChg chg="modSp mod">
        <pc:chgData name="Jonathan Vella" userId="ff59d9e4-9df8-4ae6-90e3-b837e2f6651b" providerId="ADAL" clId="{44CF1B23-CB4F-43BD-89E7-CFAE9076B2BB}" dt="2022-03-29T11:38:35.075" v="44" actId="6549"/>
        <pc:sldMkLst>
          <pc:docMk/>
          <pc:sldMk cId="1767473573" sldId="2134805032"/>
        </pc:sldMkLst>
        <pc:spChg chg="mod">
          <ac:chgData name="Jonathan Vella" userId="ff59d9e4-9df8-4ae6-90e3-b837e2f6651b" providerId="ADAL" clId="{44CF1B23-CB4F-43BD-89E7-CFAE9076B2BB}" dt="2022-03-29T11:38:35.075" v="44" actId="6549"/>
          <ac:spMkLst>
            <pc:docMk/>
            <pc:sldMk cId="1767473573" sldId="2134805032"/>
            <ac:spMk id="3" creationId="{A13F4B70-03DF-4CC5-B1DE-C11A7AFFE0F0}"/>
          </ac:spMkLst>
        </pc:spChg>
      </pc:sldChg>
    </pc:docChg>
  </pc:docChgLst>
  <pc:docChgLst>
    <pc:chgData name="Jonathan Vella" userId="ff59d9e4-9df8-4ae6-90e3-b837e2f6651b" providerId="ADAL" clId="{66C40C00-6015-4D62-A22E-64443ACC67C2}"/>
    <pc:docChg chg="delSld modSld modSection">
      <pc:chgData name="Jonathan Vella" userId="ff59d9e4-9df8-4ae6-90e3-b837e2f6651b" providerId="ADAL" clId="{66C40C00-6015-4D62-A22E-64443ACC67C2}" dt="2022-09-06T15:34:57.098" v="220" actId="20577"/>
      <pc:docMkLst>
        <pc:docMk/>
      </pc:docMkLst>
      <pc:sldChg chg="modSp mod">
        <pc:chgData name="Jonathan Vella" userId="ff59d9e4-9df8-4ae6-90e3-b837e2f6651b" providerId="ADAL" clId="{66C40C00-6015-4D62-A22E-64443ACC67C2}" dt="2022-09-06T15:31:07.880" v="39" actId="20577"/>
        <pc:sldMkLst>
          <pc:docMk/>
          <pc:sldMk cId="2799774971" sldId="1843"/>
        </pc:sldMkLst>
        <pc:spChg chg="mod">
          <ac:chgData name="Jonathan Vella" userId="ff59d9e4-9df8-4ae6-90e3-b837e2f6651b" providerId="ADAL" clId="{66C40C00-6015-4D62-A22E-64443ACC67C2}" dt="2022-09-06T15:31:07.880" v="39" actId="20577"/>
          <ac:spMkLst>
            <pc:docMk/>
            <pc:sldMk cId="2799774971" sldId="1843"/>
            <ac:spMk id="4" creationId="{D25A7097-F128-44C8-9EE0-1A9AAF0AF864}"/>
          </ac:spMkLst>
        </pc:spChg>
      </pc:sldChg>
      <pc:sldChg chg="del">
        <pc:chgData name="Jonathan Vella" userId="ff59d9e4-9df8-4ae6-90e3-b837e2f6651b" providerId="ADAL" clId="{66C40C00-6015-4D62-A22E-64443ACC67C2}" dt="2022-09-06T15:31:55.935" v="40" actId="47"/>
        <pc:sldMkLst>
          <pc:docMk/>
          <pc:sldMk cId="4238904908" sldId="2088"/>
        </pc:sldMkLst>
      </pc:sldChg>
      <pc:sldChg chg="modSp mod">
        <pc:chgData name="Jonathan Vella" userId="ff59d9e4-9df8-4ae6-90e3-b837e2f6651b" providerId="ADAL" clId="{66C40C00-6015-4D62-A22E-64443ACC67C2}" dt="2022-09-06T15:33:49.262" v="177" actId="6549"/>
        <pc:sldMkLst>
          <pc:docMk/>
          <pc:sldMk cId="2730537572" sldId="2076138102"/>
        </pc:sldMkLst>
        <pc:spChg chg="mod">
          <ac:chgData name="Jonathan Vella" userId="ff59d9e4-9df8-4ae6-90e3-b837e2f6651b" providerId="ADAL" clId="{66C40C00-6015-4D62-A22E-64443ACC67C2}" dt="2022-09-06T15:33:49.262" v="177" actId="6549"/>
          <ac:spMkLst>
            <pc:docMk/>
            <pc:sldMk cId="2730537572" sldId="2076138102"/>
            <ac:spMk id="10" creationId="{8BB4EBAE-AACE-43CB-9185-356C6BF842CE}"/>
          </ac:spMkLst>
        </pc:spChg>
      </pc:sldChg>
      <pc:sldChg chg="modSp mod">
        <pc:chgData name="Jonathan Vella" userId="ff59d9e4-9df8-4ae6-90e3-b837e2f6651b" providerId="ADAL" clId="{66C40C00-6015-4D62-A22E-64443ACC67C2}" dt="2022-09-06T15:33:15.479" v="141" actId="20577"/>
        <pc:sldMkLst>
          <pc:docMk/>
          <pc:sldMk cId="1126213934" sldId="2076138219"/>
        </pc:sldMkLst>
        <pc:graphicFrameChg chg="modGraphic">
          <ac:chgData name="Jonathan Vella" userId="ff59d9e4-9df8-4ae6-90e3-b837e2f6651b" providerId="ADAL" clId="{66C40C00-6015-4D62-A22E-64443ACC67C2}" dt="2022-09-06T15:33:15.479" v="141" actId="20577"/>
          <ac:graphicFrameMkLst>
            <pc:docMk/>
            <pc:sldMk cId="1126213934" sldId="2076138219"/>
            <ac:graphicFrameMk id="6" creationId="{4366DAE7-7248-44E9-9558-51EA60CB8C86}"/>
          </ac:graphicFrameMkLst>
        </pc:graphicFrameChg>
      </pc:sldChg>
      <pc:sldChg chg="modSp mod">
        <pc:chgData name="Jonathan Vella" userId="ff59d9e4-9df8-4ae6-90e3-b837e2f6651b" providerId="ADAL" clId="{66C40C00-6015-4D62-A22E-64443ACC67C2}" dt="2022-09-06T15:34:57.098" v="220" actId="20577"/>
        <pc:sldMkLst>
          <pc:docMk/>
          <pc:sldMk cId="1566201290" sldId="2076138224"/>
        </pc:sldMkLst>
        <pc:spChg chg="mod">
          <ac:chgData name="Jonathan Vella" userId="ff59d9e4-9df8-4ae6-90e3-b837e2f6651b" providerId="ADAL" clId="{66C40C00-6015-4D62-A22E-64443ACC67C2}" dt="2022-09-06T15:34:57.098" v="220" actId="20577"/>
          <ac:spMkLst>
            <pc:docMk/>
            <pc:sldMk cId="1566201290" sldId="2076138224"/>
            <ac:spMk id="7" creationId="{689B3679-32CB-4EDE-AEB0-B79F44952202}"/>
          </ac:spMkLst>
        </pc:spChg>
      </pc:sldChg>
      <pc:sldChg chg="modSp mod">
        <pc:chgData name="Jonathan Vella" userId="ff59d9e4-9df8-4ae6-90e3-b837e2f6651b" providerId="ADAL" clId="{66C40C00-6015-4D62-A22E-64443ACC67C2}" dt="2022-09-06T15:34:50.945" v="219" actId="20577"/>
        <pc:sldMkLst>
          <pc:docMk/>
          <pc:sldMk cId="1082558053" sldId="2076138226"/>
        </pc:sldMkLst>
        <pc:spChg chg="mod">
          <ac:chgData name="Jonathan Vella" userId="ff59d9e4-9df8-4ae6-90e3-b837e2f6651b" providerId="ADAL" clId="{66C40C00-6015-4D62-A22E-64443ACC67C2}" dt="2022-09-06T15:34:50.945" v="219" actId="20577"/>
          <ac:spMkLst>
            <pc:docMk/>
            <pc:sldMk cId="1082558053" sldId="2076138226"/>
            <ac:spMk id="7" creationId="{689B3679-32CB-4EDE-AEB0-B79F44952202}"/>
          </ac:spMkLst>
        </pc:spChg>
      </pc:sldChg>
      <pc:sldChg chg="modSp mod">
        <pc:chgData name="Jonathan Vella" userId="ff59d9e4-9df8-4ae6-90e3-b837e2f6651b" providerId="ADAL" clId="{66C40C00-6015-4D62-A22E-64443ACC67C2}" dt="2022-09-06T15:34:38.217" v="201" actId="20577"/>
        <pc:sldMkLst>
          <pc:docMk/>
          <pc:sldMk cId="4190246377" sldId="2076138228"/>
        </pc:sldMkLst>
        <pc:spChg chg="mod">
          <ac:chgData name="Jonathan Vella" userId="ff59d9e4-9df8-4ae6-90e3-b837e2f6651b" providerId="ADAL" clId="{66C40C00-6015-4D62-A22E-64443ACC67C2}" dt="2022-09-06T15:34:38.217" v="201" actId="20577"/>
          <ac:spMkLst>
            <pc:docMk/>
            <pc:sldMk cId="4190246377" sldId="2076138228"/>
            <ac:spMk id="4" creationId="{4CF4A2DF-1B20-42DE-8B69-FF07B6C97590}"/>
          </ac:spMkLst>
        </pc:spChg>
        <pc:spChg chg="mod">
          <ac:chgData name="Jonathan Vella" userId="ff59d9e4-9df8-4ae6-90e3-b837e2f6651b" providerId="ADAL" clId="{66C40C00-6015-4D62-A22E-64443ACC67C2}" dt="2022-09-06T15:34:28.487" v="180" actId="20577"/>
          <ac:spMkLst>
            <pc:docMk/>
            <pc:sldMk cId="4190246377" sldId="2076138228"/>
            <ac:spMk id="5" creationId="{56364313-38E7-44F8-A391-1B81BF35179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9/6/2022 5:30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9/6/2022 5:30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9/6/2022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Transfer – </a:t>
            </a:r>
            <a:r>
              <a:rPr lang="de-DE" dirty="0" err="1"/>
              <a:t>our</a:t>
            </a:r>
            <a:r>
              <a:rPr lang="de-DE" dirty="0"/>
              <a:t> </a:t>
            </a:r>
            <a:r>
              <a:rPr lang="de-DE" dirty="0" err="1"/>
              <a:t>message</a:t>
            </a:r>
            <a:r>
              <a:rPr lang="de-DE" dirty="0"/>
              <a:t> </a:t>
            </a:r>
            <a:r>
              <a:rPr lang="de-DE" dirty="0" err="1"/>
              <a:t>to</a:t>
            </a:r>
            <a:r>
              <a:rPr lang="de-DE" dirty="0"/>
              <a:t> </a:t>
            </a:r>
            <a:r>
              <a:rPr lang="de-DE" dirty="0" err="1"/>
              <a:t>customer</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9/6/2022 5:30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5434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9/6/2022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9/6/2022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9/6/2022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2022. 09. 06.</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2022-09-06</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2A18-7FC8-EC94-F0EB-227F9A9C1A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EBD8AE-E066-491E-4A4B-F295747A2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E8833D0-ACBB-2F2A-8D6E-842B0EDFD859}"/>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B6B3AF76-2DB3-16C9-28AE-CD154FFAA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A06831-A0C1-49C7-0074-1FE42F861BA1}"/>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066959761"/>
      </p:ext>
    </p:extLst>
  </p:cSld>
  <p:clrMapOvr>
    <a:masterClrMapping/>
  </p:clrMapOvr>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8AA5-F02F-38A0-0FC2-2E9D7AF3E5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504ABD-ABB1-7712-20BF-16142BBFD2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9076DF-BAD9-B85E-7B39-E8D9079BF98E}"/>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3BEB52BB-558B-E4BB-110A-A573417191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F62020-B124-10B5-630E-A7CD493AE42F}"/>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89180710"/>
      </p:ext>
    </p:extLst>
  </p:cSld>
  <p:clrMapOvr>
    <a:masterClrMapping/>
  </p:clrMapOvr>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9F97-046E-16FB-1B22-E2FD38233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EFBBB3-6E10-4DFE-0E6D-C52D020F3E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E52F1E-55EF-FC0A-10EE-542BD8EE2705}"/>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0190739C-2B84-972F-CB50-2F28A85944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E08257-876A-1CA1-A988-1FB1DCAA93D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670647959"/>
      </p:ext>
    </p:extLst>
  </p:cSld>
  <p:clrMapOvr>
    <a:masterClrMapping/>
  </p:clrMapOvr>
  <p:hf sldNum="0"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013C-9CE2-9E24-D172-DA21ACD7D8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7D0E11-7A65-1FC2-E12B-986D52B675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081C8C-3342-C1EA-BC71-AEB331F5EF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D9F6FD2-AF4D-792D-1F73-B5D2FD0E966F}"/>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6" name="Footer Placeholder 5">
            <a:extLst>
              <a:ext uri="{FF2B5EF4-FFF2-40B4-BE49-F238E27FC236}">
                <a16:creationId xmlns:a16="http://schemas.microsoft.com/office/drawing/2014/main" id="{80BCB9B5-D615-21EB-E16A-585B3E9881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756119-5C42-4685-E06C-CE54F303B043}"/>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738775170"/>
      </p:ext>
    </p:extLst>
  </p:cSld>
  <p:clrMapOvr>
    <a:masterClrMapping/>
  </p:clrMapOvr>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28E9-393F-40F9-1C36-F111094A37F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D3CD24-D840-B2FB-D41A-3780FDF5B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F09884-749F-8D21-E193-176CB6ED9E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3C510C-B3DA-E69C-2C9B-D1D2E7E8E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56BFC-BB27-6E0A-BA81-74D9D623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39C9A7-4A29-0FE2-97F7-EF10C373CD5C}"/>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8" name="Footer Placeholder 7">
            <a:extLst>
              <a:ext uri="{FF2B5EF4-FFF2-40B4-BE49-F238E27FC236}">
                <a16:creationId xmlns:a16="http://schemas.microsoft.com/office/drawing/2014/main" id="{3479E524-15BC-B556-F8B4-7CFFE45C47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8B2D66B-6993-6D0E-31F5-456840D6910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383460169"/>
      </p:ext>
    </p:extLst>
  </p:cSld>
  <p:clrMapOvr>
    <a:masterClrMapping/>
  </p:clrMapOvr>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5CA4-4C81-189E-2BEB-95080D01672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ECB47F-A142-9887-CB4B-7F8F196EEC23}"/>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4" name="Footer Placeholder 3">
            <a:extLst>
              <a:ext uri="{FF2B5EF4-FFF2-40B4-BE49-F238E27FC236}">
                <a16:creationId xmlns:a16="http://schemas.microsoft.com/office/drawing/2014/main" id="{314C44AF-F3A7-39D4-6458-D76AE208EE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14F6450-4C2F-4003-FF71-45DB265AE14C}"/>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82578621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74EDF-17C9-3EC0-2827-7AD20395994F}"/>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3" name="Footer Placeholder 2">
            <a:extLst>
              <a:ext uri="{FF2B5EF4-FFF2-40B4-BE49-F238E27FC236}">
                <a16:creationId xmlns:a16="http://schemas.microsoft.com/office/drawing/2014/main" id="{303E3C2E-6ACF-7EE7-E932-9613B08649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0386C0C-E051-D93B-26D1-B61EDDE3382A}"/>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24210177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5EE2-0CF1-D077-155C-90A41F4B65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001B200-A5D5-805C-3C43-E11F32324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299827-E3AB-EC78-34BE-618B20394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9E5689-3665-F61A-B355-77C38C9BBCE1}"/>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6" name="Footer Placeholder 5">
            <a:extLst>
              <a:ext uri="{FF2B5EF4-FFF2-40B4-BE49-F238E27FC236}">
                <a16:creationId xmlns:a16="http://schemas.microsoft.com/office/drawing/2014/main" id="{2C3FC9F9-44F4-3301-0E7A-4855B7C440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39EE83-D526-A058-20EF-94F212F2085E}"/>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198433253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49CA-549B-565C-348C-1F9E80E437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A4E0350-A795-7302-18BC-A47D59F46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D5C7F1-57A2-4461-CE2F-050542DF4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D38C6-72F1-9CE6-4F81-E3783753CB93}"/>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6" name="Footer Placeholder 5">
            <a:extLst>
              <a:ext uri="{FF2B5EF4-FFF2-40B4-BE49-F238E27FC236}">
                <a16:creationId xmlns:a16="http://schemas.microsoft.com/office/drawing/2014/main" id="{B14AF2C3-9FFE-D214-3671-F57B76E620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BBCB95-13C3-4171-4AD6-D91BB90249B9}"/>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092404614"/>
      </p:ext>
    </p:extLst>
  </p:cSld>
  <p:clrMapOvr>
    <a:masterClrMapping/>
  </p:clrMapOvr>
  <p:hf sldNum="0"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E696-3CC2-13BC-7811-325AE6091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FDFF4F-7349-33A9-4B7D-B5689C2AD1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D66E49-7847-DE25-8DA7-800F8CDA4E9C}"/>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1748161E-710D-1C7A-C908-7EF311270D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1F5955-DA0C-D476-B2DE-2C870C05E9E6}"/>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481106187"/>
      </p:ext>
    </p:extLst>
  </p:cSld>
  <p:clrMapOvr>
    <a:masterClrMapping/>
  </p:clrMapOvr>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538D4-E19A-CF6E-BDC1-6EE3B829FB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3272EE-772F-7699-FFD5-195132FD3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91E54E-2946-CE30-5AF1-9F03542265F7}"/>
              </a:ext>
            </a:extLst>
          </p:cNvPr>
          <p:cNvSpPr>
            <a:spLocks noGrp="1"/>
          </p:cNvSpPr>
          <p:nvPr>
            <p:ph type="dt" sz="half" idx="10"/>
          </p:nvPr>
        </p:nvSpPr>
        <p:spPr/>
        <p:txBody>
          <a:body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FEE4BFF7-C142-B329-24CB-74D5A42D7B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C0B06A-D184-05F6-EF56-4A93B9B4CF0F}"/>
              </a:ext>
            </a:extLst>
          </p:cNvPr>
          <p:cNvSpPr>
            <a:spLocks noGrp="1"/>
          </p:cNvSpPr>
          <p:nvPr>
            <p:ph type="sldNum" sz="quarter" idx="12"/>
          </p:nvPr>
        </p:nvSpPr>
        <p:spPr/>
        <p:txBody>
          <a:bodyPr/>
          <a:lstStyle/>
          <a:p>
            <a:fld id="{DD6B894C-45FF-4E99-A94F-6ECBE4C47FA9}" type="slidenum">
              <a:rPr lang="en-GB" smtClean="0"/>
              <a:t>‹#›</a:t>
            </a:fld>
            <a:endParaRPr lang="en-GB"/>
          </a:p>
        </p:txBody>
      </p:sp>
    </p:spTree>
    <p:extLst>
      <p:ext uri="{BB962C8B-B14F-4D97-AF65-F5344CB8AC3E}">
        <p14:creationId xmlns:p14="http://schemas.microsoft.com/office/powerpoint/2010/main" val="3213792637"/>
      </p:ext>
    </p:extLst>
  </p:cSld>
  <p:clrMapOvr>
    <a:masterClrMapping/>
  </p:clrMapOvr>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2345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671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420077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2279643"/>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3.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4.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6.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1.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7.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8.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image" Target="../media/image1.emf"/><Relationship Id="rId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theme" Target="../theme/theme9.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 id="2147485446" r:id="rId56"/>
    <p:sldLayoutId id="214748544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3052C9-D47D-92DB-04A2-29EC491C0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8BF402-FB04-6C68-1D40-C4AF8A417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F9A8EC-348E-EF3B-5D23-E8B68CAE2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5176D-6BFD-4F11-9B1A-F323D983C911}" type="datetimeFigureOut">
              <a:rPr lang="en-GB" smtClean="0"/>
              <a:t>06/09/2022</a:t>
            </a:fld>
            <a:endParaRPr lang="en-GB"/>
          </a:p>
        </p:txBody>
      </p:sp>
      <p:sp>
        <p:nvSpPr>
          <p:cNvPr id="5" name="Footer Placeholder 4">
            <a:extLst>
              <a:ext uri="{FF2B5EF4-FFF2-40B4-BE49-F238E27FC236}">
                <a16:creationId xmlns:a16="http://schemas.microsoft.com/office/drawing/2014/main" id="{EDFCCCBE-5F62-2D20-D658-8F58F25F87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D03DA8C-3420-1977-F5DB-1CEB0BA19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B894C-45FF-4E99-A94F-6ECBE4C47FA9}" type="slidenum">
              <a:rPr lang="en-GB" smtClean="0"/>
              <a:t>‹#›</a:t>
            </a:fld>
            <a:endParaRPr lang="en-GB"/>
          </a:p>
        </p:txBody>
      </p:sp>
    </p:spTree>
    <p:extLst>
      <p:ext uri="{BB962C8B-B14F-4D97-AF65-F5344CB8AC3E}">
        <p14:creationId xmlns:p14="http://schemas.microsoft.com/office/powerpoint/2010/main" val="3673332690"/>
      </p:ext>
    </p:extLst>
  </p:cSld>
  <p:clrMap bg1="lt1" tx1="dk1" bg2="lt2" tx2="dk2" accent1="accent1" accent2="accent2" accent3="accent3" accent4="accent4" accent5="accent5" accent6="accent6" hlink="hlink" folHlink="folHlink"/>
  <p:sldLayoutIdLst>
    <p:sldLayoutId id="2147485449"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0.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175.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30.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60.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tarshotsoftware.com/post/best-practices-for-building-a-successful-mvp" TargetMode="External"/><Relationship Id="rId2" Type="http://schemas.openxmlformats.org/officeDocument/2006/relationships/notesSlide" Target="../notesSlides/notesSlide12.xml"/><Relationship Id="rId1" Type="http://schemas.openxmlformats.org/officeDocument/2006/relationships/slideLayout" Target="../slideLayouts/slideLayout260.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52.emf"/><Relationship Id="rId4" Type="http://schemas.openxmlformats.org/officeDocument/2006/relationships/image" Target="../media/image5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199" y="2425780"/>
            <a:ext cx="5867755" cy="1107996"/>
          </a:xfrm>
        </p:spPr>
        <p:txBody>
          <a:bodyPr/>
          <a:lstStyle/>
          <a:p>
            <a:r>
              <a:rPr lang="en-US" dirty="0"/>
              <a:t>What the CAF</a:t>
            </a:r>
            <a:br>
              <a:rPr lang="en-US" dirty="0"/>
            </a:br>
            <a:r>
              <a:rPr lang="en-US" dirty="0"/>
              <a:t>Strategy &amp; Plan Hackathon</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184666"/>
          </a:xfrm>
        </p:spPr>
        <p:txBody>
          <a:bodyPr/>
          <a:lstStyle/>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 uri="{C183D7F6-B498-43B3-948B-1728B52AA6E4}">
                <adec:decorative xmlns:adec="http://schemas.microsoft.com/office/drawing/2017/decorative" val="1"/>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 uri="{C183D7F6-B498-43B3-948B-1728B52AA6E4}">
                <adec:decorative xmlns:adec="http://schemas.microsoft.com/office/drawing/2017/decorative" val="1"/>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 uri="{C183D7F6-B498-43B3-948B-1728B52AA6E4}">
                <adec:decorative xmlns:adec="http://schemas.microsoft.com/office/drawing/2017/decorative" val="1"/>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13702" y="240770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C2072C1-E265-4793-A5AC-E93C816C946D}"/>
              </a:ext>
            </a:extLst>
          </p:cNvPr>
          <p:cNvSpPr>
            <a:spLocks noGrp="1"/>
          </p:cNvSpPr>
          <p:nvPr>
            <p:ph type="title"/>
          </p:nvPr>
        </p:nvSpPr>
        <p:spPr>
          <a:xfrm>
            <a:off x="234638" y="364915"/>
            <a:ext cx="10515600" cy="1325563"/>
          </a:xfrm>
        </p:spPr>
        <p:txBody>
          <a:bodyPr/>
          <a:lstStyle/>
          <a:p>
            <a:r>
              <a:rPr lang="en-US" spc="-50" dirty="0">
                <a:ln w="3175">
                  <a:noFill/>
                </a:ln>
                <a:solidFill>
                  <a:prstClr val="white"/>
                </a:solidFill>
                <a:latin typeface="Segoe UI Semibold"/>
                <a:cs typeface="Segoe UI" pitchFamily="34" charset="0"/>
              </a:rPr>
              <a:t>Tools, templates, and assessments</a:t>
            </a:r>
            <a:br>
              <a:rPr lang="en-US" spc="-50" dirty="0">
                <a:ln w="3175">
                  <a:noFill/>
                </a:ln>
                <a:solidFill>
                  <a:prstClr val="white"/>
                </a:solidFill>
                <a:latin typeface="Segoe UI Semibold"/>
                <a:cs typeface="Segoe UI" pitchFamily="34" charset="0"/>
              </a:rPr>
            </a:br>
            <a:endParaRPr lang="de-DE" dirty="0"/>
          </a:p>
        </p:txBody>
      </p:sp>
    </p:spTree>
    <p:extLst>
      <p:ext uri="{BB962C8B-B14F-4D97-AF65-F5344CB8AC3E}">
        <p14:creationId xmlns:p14="http://schemas.microsoft.com/office/powerpoint/2010/main" val="423150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noGrp="1"/>
          </p:cNvSpPr>
          <p:nvPr>
            <p:ph type="title" idx="4294967295"/>
          </p:nvPr>
        </p:nvSpPr>
        <p:spPr>
          <a:xfrm>
            <a:off x="595400" y="3152001"/>
            <a:ext cx="10478121"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The Contoso Land Surveying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dirty="0"/>
              <a:t>Must do for every project </a:t>
            </a:r>
            <a:endParaRPr lang="en-CA" dirty="0"/>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dirty="0">
                <a:solidFill>
                  <a:srgbClr val="2E2E33"/>
                </a:solidFill>
                <a:effectLst/>
                <a:latin typeface="Segoe UI" panose="020B0502040204020203" pitchFamily="34" charset="0"/>
                <a:hlinkClick r:id="rId2"/>
              </a:rPr>
              <a:t>Take inventory of your digital estate</a:t>
            </a:r>
            <a:endParaRPr lang="en-US" sz="2000" b="1" i="0" dirty="0">
              <a:solidFill>
                <a:srgbClr val="2E2E33"/>
              </a:solidFill>
              <a:effectLst/>
              <a:latin typeface="Segoe UI" panose="020B0502040204020203" pitchFamily="34" charset="0"/>
            </a:endParaRPr>
          </a:p>
          <a:p>
            <a:pPr lvl="1"/>
            <a:r>
              <a:rPr lang="en-US" b="0" i="0" dirty="0">
                <a:solidFill>
                  <a:srgbClr val="4C4C51"/>
                </a:solidFill>
                <a:effectLst/>
                <a:latin typeface="Segoe UI" panose="020B0502040204020203" pitchFamily="34" charset="0"/>
              </a:rPr>
              <a:t>Catalogue  of the  workloads, applications, data sources, virtual machines and other IT assets and </a:t>
            </a:r>
            <a:r>
              <a:rPr lang="en-US" dirty="0">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dirty="0">
                <a:solidFill>
                  <a:srgbClr val="4C4C51"/>
                </a:solidFill>
                <a:latin typeface="Segoe UI" panose="020B0502040204020203" pitchFamily="34" charset="0"/>
              </a:rPr>
              <a:t> to </a:t>
            </a:r>
            <a:r>
              <a:rPr lang="en-US" b="0" i="0" dirty="0">
                <a:solidFill>
                  <a:srgbClr val="4C4C51"/>
                </a:solidFill>
                <a:effectLst/>
                <a:latin typeface="Segoe UI" panose="020B0502040204020203" pitchFamily="34" charset="0"/>
              </a:rPr>
              <a:t>determine the </a:t>
            </a:r>
            <a:r>
              <a:rPr lang="en-US" dirty="0">
                <a:solidFill>
                  <a:srgbClr val="4C4C51"/>
                </a:solidFill>
                <a:latin typeface="Segoe UI" panose="020B0502040204020203" pitchFamily="34" charset="0"/>
              </a:rPr>
              <a:t>best way to host them in the cloud.</a:t>
            </a:r>
          </a:p>
          <a:p>
            <a:r>
              <a:rPr lang="en-US" sz="2000" b="1" i="0" dirty="0">
                <a:solidFill>
                  <a:srgbClr val="2E2E33"/>
                </a:solidFill>
                <a:effectLst/>
                <a:latin typeface="Segoe UI" panose="020B0502040204020203" pitchFamily="34" charset="0"/>
                <a:hlinkClick r:id="rId4"/>
              </a:rPr>
              <a:t>Identify business risks and define risk tolerances</a:t>
            </a:r>
            <a:endParaRPr lang="en-US"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B</a:t>
            </a:r>
            <a:r>
              <a:rPr lang="en-US" b="0" i="0" dirty="0">
                <a:solidFill>
                  <a:srgbClr val="4C4C51"/>
                </a:solidFill>
                <a:effectLst/>
                <a:latin typeface="Segoe UI" panose="020B0502040204020203" pitchFamily="34" charset="0"/>
              </a:rPr>
              <a:t>usiness risks and your risk tolerance.</a:t>
            </a:r>
            <a:endParaRPr lang="en-CA" dirty="0"/>
          </a:p>
          <a:p>
            <a:r>
              <a:rPr lang="en-CA" sz="2000" b="1" i="0" dirty="0">
                <a:solidFill>
                  <a:srgbClr val="2E2E33"/>
                </a:solidFill>
                <a:effectLst/>
                <a:latin typeface="Segoe UI" panose="020B0502040204020203" pitchFamily="34" charset="0"/>
                <a:hlinkClick r:id="rId5"/>
              </a:rPr>
              <a:t>Governance </a:t>
            </a:r>
            <a:endParaRPr lang="en-CA"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Co</a:t>
            </a:r>
            <a:r>
              <a:rPr lang="en-US" b="0" i="0" dirty="0">
                <a:solidFill>
                  <a:srgbClr val="4C4C51"/>
                </a:solidFill>
                <a:effectLst/>
                <a:latin typeface="Segoe UI" panose="020B0502040204020203" pitchFamily="34" charset="0"/>
              </a:rPr>
              <a:t>st management, </a:t>
            </a:r>
          </a:p>
          <a:p>
            <a:pPr lvl="1"/>
            <a:r>
              <a:rPr lang="en-US" dirty="0">
                <a:solidFill>
                  <a:srgbClr val="4C4C51"/>
                </a:solidFill>
                <a:latin typeface="Segoe UI" panose="020B0502040204020203" pitchFamily="34" charset="0"/>
              </a:rPr>
              <a:t>Secu</a:t>
            </a:r>
            <a:r>
              <a:rPr lang="en-US" b="0" i="0" dirty="0">
                <a:solidFill>
                  <a:srgbClr val="4C4C51"/>
                </a:solidFill>
                <a:effectLst/>
                <a:latin typeface="Segoe UI" panose="020B0502040204020203" pitchFamily="34" charset="0"/>
              </a:rPr>
              <a:t>rity baseline. </a:t>
            </a:r>
          </a:p>
          <a:p>
            <a:pPr lvl="1"/>
            <a:r>
              <a:rPr lang="en-US" b="0" i="0" dirty="0">
                <a:solidFill>
                  <a:srgbClr val="4C4C51"/>
                </a:solidFill>
                <a:effectLst/>
                <a:latin typeface="Segoe UI" panose="020B0502040204020203" pitchFamily="34" charset="0"/>
              </a:rPr>
              <a:t>Resource consistency </a:t>
            </a:r>
          </a:p>
          <a:p>
            <a:pPr lvl="1"/>
            <a:r>
              <a:rPr lang="en-US" b="0" i="0" dirty="0">
                <a:solidFill>
                  <a:srgbClr val="4C4C51"/>
                </a:solidFill>
                <a:effectLst/>
                <a:latin typeface="Segoe UI" panose="020B0502040204020203" pitchFamily="34" charset="0"/>
              </a:rPr>
              <a:t>Identity baseline </a:t>
            </a:r>
          </a:p>
          <a:p>
            <a:pPr lvl="1"/>
            <a:r>
              <a:rPr lang="en-US" b="0" i="0" dirty="0">
                <a:solidFill>
                  <a:srgbClr val="4C4C51"/>
                </a:solidFill>
                <a:effectLst/>
                <a:latin typeface="Segoe UI" panose="020B0502040204020203" pitchFamily="34" charset="0"/>
              </a:rPr>
              <a:t>Deployment automation.</a:t>
            </a:r>
            <a:endParaRPr lang="en-CA" b="1" i="0" dirty="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type="title" idx="4294967295"/>
          </p:nvPr>
        </p:nvSpPr>
        <p:spPr>
          <a:xfrm>
            <a:off x="114300" y="377825"/>
            <a:ext cx="8388350" cy="94795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800" b="1" spc="0">
                <a:ln>
                  <a:noFill/>
                </a:ln>
                <a:solidFill>
                  <a:srgbClr val="171717"/>
                </a:solidFill>
                <a:latin typeface="Segoe UI" panose="020B0502040204020203" pitchFamily="34" charset="0"/>
              </a:rPr>
              <a:t>How-to-build </a:t>
            </a:r>
            <a:r>
              <a:rPr lang="en-US" sz="2800" b="1" spc="0" dirty="0">
                <a:ln>
                  <a:noFill/>
                </a:ln>
                <a:solidFill>
                  <a:srgbClr val="171717"/>
                </a:solidFill>
                <a:latin typeface="Segoe UI" panose="020B0502040204020203" pitchFamily="34" charset="0"/>
              </a:rPr>
              <a:t>a </a:t>
            </a: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Minimum viable product (MVP)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Segoe UI" panose="020B0502040204020203" pitchFamily="34" charset="0"/>
            </a:endParaRPr>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3"/>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4"/>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5"/>
          <a:stretch>
            <a:fillRect/>
          </a:stretch>
        </p:blipFill>
        <p:spPr>
          <a:xfrm>
            <a:off x="809611" y="1184273"/>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Define the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Lst>
          </p:cNvPr>
          <p:cNvSpPr/>
          <p:nvPr/>
        </p:nvSpPr>
        <p:spPr bwMode="auto">
          <a:xfrm>
            <a:off x="350607" y="1774769"/>
            <a:ext cx="5154266" cy="1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Title 16">
            <a:extLst>
              <a:ext uri="{FF2B5EF4-FFF2-40B4-BE49-F238E27FC236}">
                <a16:creationId xmlns:a16="http://schemas.microsoft.com/office/drawing/2014/main" id="{4BF06DE2-55B5-4587-AB29-2F107CB07827}"/>
              </a:ext>
            </a:extLst>
          </p:cNvPr>
          <p:cNvSpPr txBox="1">
            <a:spLocks/>
          </p:cNvSpPr>
          <p:nvPr/>
        </p:nvSpPr>
        <p:spPr>
          <a:xfrm>
            <a:off x="369727" y="235544"/>
            <a:ext cx="92426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
                <a:srgbClr val="0F780F"/>
              </a:buClr>
              <a:buSzTx/>
              <a:buFontTx/>
              <a:buNone/>
              <a:tabLst/>
              <a:defRPr/>
            </a:pPr>
            <a:endPar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endParaRPr>
          </a:p>
          <a:p>
            <a:pPr marL="0" marR="0" lvl="0" indent="0" algn="l" defTabSz="932742" rtl="0" eaLnBrk="1" fontAlgn="auto" latinLnBrk="0" hangingPunct="1">
              <a:lnSpc>
                <a:spcPct val="100000"/>
              </a:lnSpc>
              <a:spcBef>
                <a:spcPct val="0"/>
              </a:spcBef>
              <a:spcAft>
                <a:spcPts val="0"/>
              </a:spcAft>
              <a:buClr>
                <a:srgbClr val="0F780F"/>
              </a:buClr>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rPr>
              <a:t>Strategy and Plan</a:t>
            </a:r>
          </a:p>
        </p:txBody>
      </p:sp>
      <p:sp>
        <p:nvSpPr>
          <p:cNvPr id="7" name="TextBox 90">
            <a:extLst>
              <a:ext uri="{FF2B5EF4-FFF2-40B4-BE49-F238E27FC236}">
                <a16:creationId xmlns:a16="http://schemas.microsoft.com/office/drawing/2014/main" id="{11522F81-E3F7-4441-BADD-056D0FD0535B}"/>
              </a:ext>
            </a:extLst>
          </p:cNvPr>
          <p:cNvSpPr txBox="1"/>
          <p:nvPr/>
        </p:nvSpPr>
        <p:spPr>
          <a:xfrm>
            <a:off x="374619" y="431899"/>
            <a:ext cx="13048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Hackathon</a:t>
            </a:r>
            <a:endParaRPr kumimoji="0" lang="de-DE"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39">
            <a:extLst>
              <a:ext uri="{FF2B5EF4-FFF2-40B4-BE49-F238E27FC236}">
                <a16:creationId xmlns:a16="http://schemas.microsoft.com/office/drawing/2014/main" id="{7E5577A3-1EBB-4ABC-8E76-10FB43C5620B}"/>
              </a:ext>
            </a:extLst>
          </p:cNvPr>
          <p:cNvSpPr txBox="1"/>
          <p:nvPr/>
        </p:nvSpPr>
        <p:spPr>
          <a:xfrm>
            <a:off x="299432" y="1453458"/>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rgbClr val="8661C5"/>
                </a:solidFill>
                <a:effectLst/>
                <a:uLnTx/>
                <a:uFillTx/>
                <a:latin typeface="Segoe UI"/>
                <a:ea typeface="+mn-ea"/>
                <a:cs typeface="+mn-cs"/>
              </a:rPr>
              <a:t>Description</a:t>
            </a:r>
            <a:endParaRPr kumimoji="0" lang="de-DE" sz="1200" b="1" i="0" u="none" strike="noStrike" kern="1200" cap="none" spc="0" normalizeH="0" baseline="0" noProof="0" dirty="0">
              <a:ln>
                <a:noFill/>
              </a:ln>
              <a:solidFill>
                <a:srgbClr val="8661C5"/>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94480" y="2154565"/>
            <a:ext cx="565231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This 1-day hackathon enables attendees to understand how the framework can be applied with customers. This hackathon walks through the 'Define Strategy and Plan phases' of CAF to support attendees in leading an engagement with a customer who is considering to move their digital assets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By the end of this hackathon, attendees will have built a cloud adoption plan that they can use to present to a customer’s C-Suite to justify adopting the cloud. The purpose of this exercise is to provide attendees with the tools and understanding that will complement their conversations with their customers.</a:t>
            </a:r>
          </a:p>
        </p:txBody>
      </p:sp>
      <p:sp>
        <p:nvSpPr>
          <p:cNvPr id="30" name="Textfeld 29">
            <a:extLst>
              <a:ext uri="{FF2B5EF4-FFF2-40B4-BE49-F238E27FC236}">
                <a16:creationId xmlns:a16="http://schemas.microsoft.com/office/drawing/2014/main" id="{9F1BF2D3-2CAA-4602-B4ED-CAEC951C2A66}"/>
              </a:ext>
            </a:extLst>
          </p:cNvPr>
          <p:cNvSpPr txBox="1"/>
          <p:nvPr/>
        </p:nvSpPr>
        <p:spPr>
          <a:xfrm>
            <a:off x="369727" y="4170920"/>
            <a:ext cx="2234586"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661C5"/>
                </a:solidFill>
                <a:effectLst/>
                <a:uLnTx/>
                <a:uFillTx/>
                <a:latin typeface="Segoe UI"/>
                <a:ea typeface="+mn-ea"/>
                <a:cs typeface="+mn-cs"/>
              </a:rPr>
              <a:t>Azure Services and related products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Cloud Adoption Framework</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Migrate</a:t>
            </a:r>
          </a:p>
        </p:txBody>
      </p:sp>
      <p:grpSp>
        <p:nvGrpSpPr>
          <p:cNvPr id="48" name="Group 35">
            <a:extLst>
              <a:ext uri="{FF2B5EF4-FFF2-40B4-BE49-F238E27FC236}">
                <a16:creationId xmlns:a16="http://schemas.microsoft.com/office/drawing/2014/main" id="{8E9301D9-DAE1-48C8-AB67-1D4C21DF8B9E}"/>
              </a:ext>
            </a:extLst>
          </p:cNvPr>
          <p:cNvGrpSpPr/>
          <p:nvPr/>
        </p:nvGrpSpPr>
        <p:grpSpPr>
          <a:xfrm>
            <a:off x="5402833" y="1770865"/>
            <a:ext cx="1364909" cy="2671744"/>
            <a:chOff x="4077952" y="2530556"/>
            <a:chExt cx="1364909" cy="2723686"/>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259552" y="2442016"/>
              <a:ext cx="751431" cy="928514"/>
            </a:xfrm>
            <a:prstGeom prst="bentArrow">
              <a:avLst>
                <a:gd name="adj1" fmla="val 25000"/>
                <a:gd name="adj2" fmla="val 12077"/>
                <a:gd name="adj3" fmla="val 25000"/>
                <a:gd name="adj4" fmla="val 4331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71118" y="3010256"/>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5401" y="4020118"/>
              <a:ext cx="2289050" cy="1791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7" name="Oval 50">
            <a:extLst>
              <a:ext uri="{FF2B5EF4-FFF2-40B4-BE49-F238E27FC236}">
                <a16:creationId xmlns:a16="http://schemas.microsoft.com/office/drawing/2014/main" id="{5E6AD402-D6A9-4466-BDE5-D2781A8477BC}"/>
              </a:ext>
            </a:extLst>
          </p:cNvPr>
          <p:cNvSpPr/>
          <p:nvPr/>
        </p:nvSpPr>
        <p:spPr bwMode="auto">
          <a:xfrm>
            <a:off x="6240229" y="2205014"/>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Oval 50">
            <a:extLst>
              <a:ext uri="{FF2B5EF4-FFF2-40B4-BE49-F238E27FC236}">
                <a16:creationId xmlns:a16="http://schemas.microsoft.com/office/drawing/2014/main" id="{C68A2412-FF49-4C41-9696-6485D4B2B5BB}"/>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TextBox 49">
            <a:extLst>
              <a:ext uri="{FF2B5EF4-FFF2-40B4-BE49-F238E27FC236}">
                <a16:creationId xmlns:a16="http://schemas.microsoft.com/office/drawing/2014/main" id="{D490231A-06FA-4056-A811-B6D3B7415B26}"/>
              </a:ext>
            </a:extLst>
          </p:cNvPr>
          <p:cNvSpPr txBox="1"/>
          <p:nvPr/>
        </p:nvSpPr>
        <p:spPr>
          <a:xfrm>
            <a:off x="6767742" y="2453252"/>
            <a:ext cx="5210393"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1 – Define a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2 – Define a governance structure incl. RACI for cloud adoption &amp; governance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Challenge 3 – Build a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Cha</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llenge</a:t>
            </a:r>
            <a:r>
              <a:rPr kumimoji="0" lang="en-US" sz="1200" b="0" i="0" u="none" strike="noStrike" kern="1200" cap="none" spc="0" normalizeH="0" baseline="0" noProof="0" dirty="0">
                <a:ln>
                  <a:noFill/>
                </a:ln>
                <a:solidFill>
                  <a:srgbClr val="000000"/>
                </a:solidFill>
                <a:effectLst/>
                <a:uLnTx/>
                <a:uFillTx/>
                <a:latin typeface="Segoe UI"/>
                <a:ea typeface="+mn-ea"/>
                <a:cs typeface="+mn-cs"/>
              </a:rPr>
              <a:t> 4 – Sell it to your coach!</a:t>
            </a:r>
          </a:p>
        </p:txBody>
      </p:sp>
      <p:sp>
        <p:nvSpPr>
          <p:cNvPr id="19" name="Rectangle 33">
            <a:extLst>
              <a:ext uri="{FF2B5EF4-FFF2-40B4-BE49-F238E27FC236}">
                <a16:creationId xmlns:a16="http://schemas.microsoft.com/office/drawing/2014/main" id="{8D41663C-AA0F-4E5C-A495-66301FC21C39}"/>
              </a:ext>
            </a:extLst>
          </p:cNvPr>
          <p:cNvSpPr/>
          <p:nvPr/>
        </p:nvSpPr>
        <p:spPr bwMode="auto">
          <a:xfrm rot="5400000">
            <a:off x="5211707" y="5463202"/>
            <a:ext cx="2245397" cy="1800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Oval 50">
            <a:extLst>
              <a:ext uri="{FF2B5EF4-FFF2-40B4-BE49-F238E27FC236}">
                <a16:creationId xmlns:a16="http://schemas.microsoft.com/office/drawing/2014/main" id="{678CE2DC-021D-49E4-AE4C-DA960DB774E3}"/>
              </a:ext>
            </a:extLst>
          </p:cNvPr>
          <p:cNvSpPr/>
          <p:nvPr/>
        </p:nvSpPr>
        <p:spPr bwMode="auto">
          <a:xfrm>
            <a:off x="6244991" y="4659757"/>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Oval 50">
            <a:extLst>
              <a:ext uri="{FF2B5EF4-FFF2-40B4-BE49-F238E27FC236}">
                <a16:creationId xmlns:a16="http://schemas.microsoft.com/office/drawing/2014/main" id="{51F1402D-3FE2-4DEE-906F-53064A963318}"/>
              </a:ext>
            </a:extLst>
          </p:cNvPr>
          <p:cNvSpPr/>
          <p:nvPr/>
        </p:nvSpPr>
        <p:spPr bwMode="auto">
          <a:xfrm>
            <a:off x="6244991" y="348596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Oval 50">
            <a:extLst>
              <a:ext uri="{FF2B5EF4-FFF2-40B4-BE49-F238E27FC236}">
                <a16:creationId xmlns:a16="http://schemas.microsoft.com/office/drawing/2014/main" id="{7A9CCD75-D225-4887-9D5C-210F16CC63C7}"/>
              </a:ext>
            </a:extLst>
          </p:cNvPr>
          <p:cNvSpPr/>
          <p:nvPr/>
        </p:nvSpPr>
        <p:spPr bwMode="auto">
          <a:xfrm>
            <a:off x="6243280" y="556899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feld 34">
            <a:extLst>
              <a:ext uri="{FF2B5EF4-FFF2-40B4-BE49-F238E27FC236}">
                <a16:creationId xmlns:a16="http://schemas.microsoft.com/office/drawing/2014/main" id="{7F7D4E06-25E5-47AA-B95F-8427429242E4}"/>
              </a:ext>
            </a:extLst>
          </p:cNvPr>
          <p:cNvSpPr txBox="1"/>
          <p:nvPr/>
        </p:nvSpPr>
        <p:spPr>
          <a:xfrm>
            <a:off x="369727" y="4876259"/>
            <a:ext cx="5010987"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661C5"/>
                </a:solidFill>
                <a:effectLst/>
                <a:uLnTx/>
                <a:uFillTx/>
                <a:latin typeface="Segoe UI"/>
                <a:ea typeface="+mn-ea"/>
                <a:cs typeface="+mn-cs"/>
              </a:rPr>
              <a:t>Prerequisites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Knowledge  (min. AZ-900)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Subscription (can be shared between team members) with owner rights </a:t>
            </a:r>
          </a:p>
        </p:txBody>
      </p:sp>
      <p:sp>
        <p:nvSpPr>
          <p:cNvPr id="2" name="Textfeld 1">
            <a:extLst>
              <a:ext uri="{FF2B5EF4-FFF2-40B4-BE49-F238E27FC236}">
                <a16:creationId xmlns:a16="http://schemas.microsoft.com/office/drawing/2014/main" id="{4DFF2D0A-06B7-4997-B124-0DCF11C00B8A}"/>
              </a:ext>
            </a:extLst>
          </p:cNvPr>
          <p:cNvSpPr txBox="1"/>
          <p:nvPr/>
        </p:nvSpPr>
        <p:spPr>
          <a:xfrm>
            <a:off x="10262171" y="420033"/>
            <a:ext cx="1423147" cy="738664"/>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Tech. Sales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Consultants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Architects</a:t>
            </a:r>
          </a:p>
        </p:txBody>
      </p:sp>
      <p:sp>
        <p:nvSpPr>
          <p:cNvPr id="36" name="Textfeld 35">
            <a:extLst>
              <a:ext uri="{FF2B5EF4-FFF2-40B4-BE49-F238E27FC236}">
                <a16:creationId xmlns:a16="http://schemas.microsoft.com/office/drawing/2014/main" id="{35EFEAD0-9785-4077-82A6-F6E5BD3C2FAF}"/>
              </a:ext>
            </a:extLst>
          </p:cNvPr>
          <p:cNvSpPr txBox="1"/>
          <p:nvPr/>
        </p:nvSpPr>
        <p:spPr>
          <a:xfrm>
            <a:off x="10149974" y="64428"/>
            <a:ext cx="1929828" cy="33855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dirty="0">
                <a:ln>
                  <a:noFill/>
                </a:ln>
                <a:solidFill>
                  <a:srgbClr val="D59DFF"/>
                </a:solidFill>
                <a:effectLst/>
                <a:uLnTx/>
                <a:uFillTx/>
                <a:latin typeface="Segoe UI"/>
                <a:ea typeface="+mn-ea"/>
                <a:cs typeface="+mn-cs"/>
              </a:rPr>
              <a:t>Target </a:t>
            </a:r>
            <a:r>
              <a:rPr kumimoji="0" lang="de-DE" sz="1600" b="1" i="0" u="none" strike="noStrike" kern="1200" cap="none" spc="0" normalizeH="0" baseline="0" noProof="0" dirty="0" err="1">
                <a:ln>
                  <a:noFill/>
                </a:ln>
                <a:solidFill>
                  <a:srgbClr val="D59DFF"/>
                </a:solidFill>
                <a:effectLst/>
                <a:uLnTx/>
                <a:uFillTx/>
                <a:latin typeface="Segoe UI"/>
                <a:ea typeface="+mn-ea"/>
                <a:cs typeface="+mn-cs"/>
              </a:rPr>
              <a:t>roles</a:t>
            </a:r>
            <a:r>
              <a:rPr kumimoji="0" lang="de-DE" sz="1600" b="1" i="0" u="none" strike="noStrike" kern="1200" cap="none" spc="0" normalizeH="0" baseline="0" noProof="0" dirty="0">
                <a:ln>
                  <a:noFill/>
                </a:ln>
                <a:solidFill>
                  <a:srgbClr val="D59DFF"/>
                </a:solidFill>
                <a:effectLst/>
                <a:uLnTx/>
                <a:uFillTx/>
                <a:latin typeface="Segoe UI"/>
                <a:ea typeface="+mn-ea"/>
                <a:cs typeface="+mn-cs"/>
              </a:rPr>
              <a:t>:</a:t>
            </a:r>
            <a:endParaRPr kumimoji="0" lang="de-DE" sz="1800" b="0" i="0" u="none" strike="noStrike" kern="1200" cap="none" spc="0" normalizeH="0" baseline="0" noProof="0" dirty="0">
              <a:ln>
                <a:noFill/>
              </a:ln>
              <a:solidFill>
                <a:srgbClr val="D59DFF"/>
              </a:solidFill>
              <a:effectLst/>
              <a:uLnTx/>
              <a:uFillTx/>
              <a:latin typeface="Segoe UI"/>
              <a:ea typeface="Segoe UI" pitchFamily="34" charset="0"/>
              <a:cs typeface="Segoe UI" pitchFamily="34" charset="0"/>
            </a:endParaRPr>
          </a:p>
        </p:txBody>
      </p:sp>
      <p:sp>
        <p:nvSpPr>
          <p:cNvPr id="11" name="TextBox 39">
            <a:extLst>
              <a:ext uri="{FF2B5EF4-FFF2-40B4-BE49-F238E27FC236}">
                <a16:creationId xmlns:a16="http://schemas.microsoft.com/office/drawing/2014/main" id="{546A3A5F-B5FA-F90B-5586-7190DC0B48E7}"/>
              </a:ext>
            </a:extLst>
          </p:cNvPr>
          <p:cNvSpPr txBox="1"/>
          <p:nvPr/>
        </p:nvSpPr>
        <p:spPr>
          <a:xfrm>
            <a:off x="6765803" y="1983828"/>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a:t>
            </a:r>
            <a:r>
              <a:rPr kumimoji="0" lang="en-US" sz="1200" b="1" i="0" u="none" strike="noStrike" kern="1200" cap="none" spc="0" normalizeH="0" baseline="0" noProof="0" dirty="0">
                <a:ln>
                  <a:noFill/>
                </a:ln>
                <a:solidFill>
                  <a:srgbClr val="8661C5"/>
                </a:solidFill>
                <a:effectLst/>
                <a:uLnTx/>
                <a:uFillTx/>
                <a:latin typeface="Segoe UI"/>
                <a:ea typeface="+mn-ea"/>
                <a:cs typeface="+mn-cs"/>
              </a:rPr>
              <a:t> – Challenges overview</a:t>
            </a:r>
            <a:endParaRPr kumimoji="0" lang="de-DE" sz="1200" b="1" i="0" u="none" strike="noStrike" kern="1200" cap="none" spc="0" normalizeH="0" baseline="0" noProof="0" dirty="0">
              <a:ln>
                <a:noFill/>
              </a:ln>
              <a:solidFill>
                <a:srgbClr val="8661C5"/>
              </a:solidFill>
              <a:effectLst/>
              <a:uLnTx/>
              <a:uFillTx/>
              <a:latin typeface="Segoe UI"/>
              <a:ea typeface="+mn-ea"/>
              <a:cs typeface="+mn-cs"/>
            </a:endParaRPr>
          </a:p>
        </p:txBody>
      </p:sp>
    </p:spTree>
    <p:extLst>
      <p:ext uri="{BB962C8B-B14F-4D97-AF65-F5344CB8AC3E}">
        <p14:creationId xmlns:p14="http://schemas.microsoft.com/office/powerpoint/2010/main" val="90674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Define the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key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200329"/>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a:t>Cloud </a:t>
            </a:r>
            <a:r>
              <a:rPr lang="en-US" sz="1800" dirty="0"/>
              <a:t>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dirty="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dirty="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754326"/>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a:p>
            <a:pPr marL="285750" indent="-285750">
              <a:buFont typeface="Arial" panose="020B0604020202020204" pitchFamily="34" charset="0"/>
              <a:buChar char="•"/>
            </a:pPr>
            <a:r>
              <a:rPr lang="en-US" sz="1800" dirty="0"/>
              <a:t>Cloud Adoption Plan</a:t>
            </a:r>
          </a:p>
          <a:p>
            <a:pPr marL="285750" indent="-285750">
              <a:buFont typeface="Arial" panose="020B0604020202020204" pitchFamily="34" charset="0"/>
              <a:buChar char="•"/>
            </a:pPr>
            <a:r>
              <a:rPr lang="en-US" sz="1800" dirty="0"/>
              <a:t>Skilling Plan</a:t>
            </a:r>
          </a:p>
        </p:txBody>
      </p:sp>
    </p:spTree>
    <p:extLst>
      <p:ext uri="{BB962C8B-B14F-4D97-AF65-F5344CB8AC3E}">
        <p14:creationId xmlns:p14="http://schemas.microsoft.com/office/powerpoint/2010/main" val="10825580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Sell it to your coach</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10715594" cy="609398"/>
          </a:xfrm>
        </p:spPr>
        <p:txBody>
          <a:bodyPr/>
          <a:lstStyle/>
          <a:p>
            <a:r>
              <a:rPr lang="en-US" sz="1800" dirty="0"/>
              <a:t>This challenge simulates a real-world conversation with your stakeholder’s leadership team.</a:t>
            </a:r>
          </a:p>
          <a:p>
            <a:r>
              <a:rPr lang="en-US" sz="1800" dirty="0"/>
              <a:t>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today…</a:t>
            </a:r>
          </a:p>
        </p:txBody>
      </p:sp>
      <p:pic>
        <p:nvPicPr>
          <p:cNvPr id="6" name="Picture 2" descr="Timeline&#10;&#10;Description automatically generated">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descr="Timeline&#10;&#10;Description automatically generated">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able 4">
            <a:extLst>
              <a:ext uri="{FF2B5EF4-FFF2-40B4-BE49-F238E27FC236}">
                <a16:creationId xmlns:a16="http://schemas.microsoft.com/office/drawing/2014/main" id="{4366DAE7-7248-44E9-9558-51EA60CB8C86}"/>
              </a:ext>
            </a:extLst>
          </p:cNvPr>
          <p:cNvGraphicFramePr>
            <a:graphicFrameLocks noGrp="1"/>
          </p:cNvGraphicFramePr>
          <p:nvPr>
            <p:extLst>
              <p:ext uri="{D42A27DB-BD31-4B8C-83A1-F6EECF244321}">
                <p14:modId xmlns:p14="http://schemas.microsoft.com/office/powerpoint/2010/main" val="3898075978"/>
              </p:ext>
            </p:extLst>
          </p:nvPr>
        </p:nvGraphicFramePr>
        <p:xfrm>
          <a:off x="588263" y="1288526"/>
          <a:ext cx="9387009" cy="4858277"/>
        </p:xfrm>
        <a:graphic>
          <a:graphicData uri="http://schemas.openxmlformats.org/drawingml/2006/table">
            <a:tbl>
              <a:tblPr firstRow="1" bandRow="1">
                <a:tableStyleId>{5C22544A-7EE6-4342-B048-85BDC9FD1C3A}</a:tableStyleId>
              </a:tblPr>
              <a:tblGrid>
                <a:gridCol w="1609378">
                  <a:extLst>
                    <a:ext uri="{9D8B030D-6E8A-4147-A177-3AD203B41FA5}">
                      <a16:colId xmlns:a16="http://schemas.microsoft.com/office/drawing/2014/main" val="3319471549"/>
                    </a:ext>
                  </a:extLst>
                </a:gridCol>
                <a:gridCol w="7777631">
                  <a:extLst>
                    <a:ext uri="{9D8B030D-6E8A-4147-A177-3AD203B41FA5}">
                      <a16:colId xmlns:a16="http://schemas.microsoft.com/office/drawing/2014/main" val="4136005157"/>
                    </a:ext>
                  </a:extLst>
                </a:gridCol>
              </a:tblGrid>
              <a:tr h="498618">
                <a:tc>
                  <a:txBody>
                    <a:bodyPr/>
                    <a:lstStyle/>
                    <a:p>
                      <a:r>
                        <a:rPr lang="de-DE" dirty="0"/>
                        <a:t>DAY 1</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pPr algn="l"/>
                      <a:r>
                        <a:rPr lang="de-DE" dirty="0"/>
                        <a:t>0900 - 0930</a:t>
                      </a:r>
                    </a:p>
                  </a:txBody>
                  <a:tcPr anchor="ctr"/>
                </a:tc>
                <a:tc>
                  <a:txBody>
                    <a:bodyPr/>
                    <a:lstStyle/>
                    <a:p>
                      <a:pPr algn="l"/>
                      <a:r>
                        <a:rPr lang="de-DE" dirty="0"/>
                        <a:t>Cloud Adoption Framework Overview</a:t>
                      </a:r>
                    </a:p>
                  </a:txBody>
                  <a:tcPr anchor="ctr"/>
                </a:tc>
                <a:extLst>
                  <a:ext uri="{0D108BD9-81ED-4DB2-BD59-A6C34878D82A}">
                    <a16:rowId xmlns:a16="http://schemas.microsoft.com/office/drawing/2014/main" val="655615246"/>
                  </a:ext>
                </a:extLst>
              </a:tr>
              <a:tr h="498618">
                <a:tc>
                  <a:txBody>
                    <a:bodyPr/>
                    <a:lstStyle/>
                    <a:p>
                      <a:pPr algn="l"/>
                      <a:r>
                        <a:rPr lang="de-DE" dirty="0"/>
                        <a:t>0930 - 1130</a:t>
                      </a:r>
                    </a:p>
                  </a:txBody>
                  <a:tcPr anchor="ctr"/>
                </a:tc>
                <a:tc>
                  <a:txBody>
                    <a:bodyPr/>
                    <a:lstStyle/>
                    <a:p>
                      <a:pPr algn="l"/>
                      <a:r>
                        <a:rPr lang="de-DE" dirty="0"/>
                        <a:t>Challenge 1 - Strategy</a:t>
                      </a:r>
                    </a:p>
                  </a:txBody>
                  <a:tcPr anchor="ctr"/>
                </a:tc>
                <a:extLst>
                  <a:ext uri="{0D108BD9-81ED-4DB2-BD59-A6C34878D82A}">
                    <a16:rowId xmlns:a16="http://schemas.microsoft.com/office/drawing/2014/main" val="2855514721"/>
                  </a:ext>
                </a:extLst>
              </a:tr>
              <a:tr h="498618">
                <a:tc>
                  <a:txBody>
                    <a:bodyPr/>
                    <a:lstStyle/>
                    <a:p>
                      <a:pPr algn="l"/>
                      <a:r>
                        <a:rPr lang="de-DE" dirty="0"/>
                        <a:t>1130 - 1140</a:t>
                      </a:r>
                    </a:p>
                  </a:txBody>
                  <a:tcPr anchor="ctr"/>
                </a:tc>
                <a:tc>
                  <a:txBody>
                    <a:bodyPr/>
                    <a:lstStyle/>
                    <a:p>
                      <a:pPr algn="l"/>
                      <a:r>
                        <a:rPr lang="de-DE" dirty="0"/>
                        <a:t>Break</a:t>
                      </a:r>
                    </a:p>
                  </a:txBody>
                  <a:tcPr anchor="ctr"/>
                </a:tc>
                <a:extLst>
                  <a:ext uri="{0D108BD9-81ED-4DB2-BD59-A6C34878D82A}">
                    <a16:rowId xmlns:a16="http://schemas.microsoft.com/office/drawing/2014/main" val="702941654"/>
                  </a:ext>
                </a:extLst>
              </a:tr>
              <a:tr h="572761">
                <a:tc>
                  <a:txBody>
                    <a:bodyPr/>
                    <a:lstStyle/>
                    <a:p>
                      <a:pPr algn="l"/>
                      <a:r>
                        <a:rPr lang="de-DE" dirty="0"/>
                        <a:t>1140 - 1300</a:t>
                      </a:r>
                    </a:p>
                  </a:txBody>
                  <a:tcPr anchor="ctr"/>
                </a:tc>
                <a:tc>
                  <a:txBody>
                    <a:bodyPr/>
                    <a:lstStyle/>
                    <a:p>
                      <a:pPr algn="l"/>
                      <a:r>
                        <a:rPr lang="de-DE" dirty="0"/>
                        <a:t>Challenge 2 - Governance</a:t>
                      </a:r>
                    </a:p>
                  </a:txBody>
                  <a:tcPr anchor="ctr"/>
                </a:tc>
                <a:extLst>
                  <a:ext uri="{0D108BD9-81ED-4DB2-BD59-A6C34878D82A}">
                    <a16:rowId xmlns:a16="http://schemas.microsoft.com/office/drawing/2014/main" val="741854825"/>
                  </a:ext>
                </a:extLst>
              </a:tr>
              <a:tr h="572761">
                <a:tc>
                  <a:txBody>
                    <a:bodyPr/>
                    <a:lstStyle/>
                    <a:p>
                      <a:pPr algn="l"/>
                      <a:r>
                        <a:rPr lang="de-DE" dirty="0"/>
                        <a:t>1300 - 1330</a:t>
                      </a:r>
                    </a:p>
                  </a:txBody>
                  <a:tcPr anchor="ctr"/>
                </a:tc>
                <a:tc>
                  <a:txBody>
                    <a:bodyPr/>
                    <a:lstStyle/>
                    <a:p>
                      <a:pPr algn="l"/>
                      <a:r>
                        <a:rPr lang="de-DE" dirty="0"/>
                        <a:t>Lunch Break</a:t>
                      </a:r>
                    </a:p>
                  </a:txBody>
                  <a:tcPr anchor="ctr"/>
                </a:tc>
                <a:extLst>
                  <a:ext uri="{0D108BD9-81ED-4DB2-BD59-A6C34878D82A}">
                    <a16:rowId xmlns:a16="http://schemas.microsoft.com/office/drawing/2014/main" val="1530762011"/>
                  </a:ext>
                </a:extLst>
              </a:tr>
              <a:tr h="572761">
                <a:tc>
                  <a:txBody>
                    <a:bodyPr/>
                    <a:lstStyle/>
                    <a:p>
                      <a:pPr algn="l"/>
                      <a:r>
                        <a:rPr lang="de-DE" dirty="0"/>
                        <a:t>1330 - 1430</a:t>
                      </a:r>
                    </a:p>
                  </a:txBody>
                  <a:tcPr anchor="ctr"/>
                </a:tc>
                <a:tc>
                  <a:txBody>
                    <a:bodyPr/>
                    <a:lstStyle/>
                    <a:p>
                      <a:pPr algn="l"/>
                      <a:r>
                        <a:rPr lang="de-DE" dirty="0"/>
                        <a:t>Challenge 3 - Plan</a:t>
                      </a:r>
                    </a:p>
                  </a:txBody>
                  <a:tcPr anchor="ctr"/>
                </a:tc>
                <a:extLst>
                  <a:ext uri="{0D108BD9-81ED-4DB2-BD59-A6C34878D82A}">
                    <a16:rowId xmlns:a16="http://schemas.microsoft.com/office/drawing/2014/main" val="2089191937"/>
                  </a:ext>
                </a:extLst>
              </a:tr>
              <a:tr h="572761">
                <a:tc>
                  <a:txBody>
                    <a:bodyPr/>
                    <a:lstStyle/>
                    <a:p>
                      <a:pPr algn="l"/>
                      <a:r>
                        <a:rPr lang="de-DE"/>
                        <a:t>1430 - 1440</a:t>
                      </a:r>
                      <a:endParaRPr lang="de-DE" dirty="0"/>
                    </a:p>
                  </a:txBody>
                  <a:tcPr anchor="ctr"/>
                </a:tc>
                <a:tc>
                  <a:txBody>
                    <a:bodyPr/>
                    <a:lstStyle/>
                    <a:p>
                      <a:pPr algn="l"/>
                      <a:r>
                        <a:rPr lang="de-DE" dirty="0"/>
                        <a:t>Break</a:t>
                      </a:r>
                    </a:p>
                  </a:txBody>
                  <a:tcPr anchor="ctr"/>
                </a:tc>
                <a:extLst>
                  <a:ext uri="{0D108BD9-81ED-4DB2-BD59-A6C34878D82A}">
                    <a16:rowId xmlns:a16="http://schemas.microsoft.com/office/drawing/2014/main" val="219615855"/>
                  </a:ext>
                </a:extLst>
              </a:tr>
              <a:tr h="572761">
                <a:tc>
                  <a:txBody>
                    <a:bodyPr/>
                    <a:lstStyle/>
                    <a:p>
                      <a:pPr algn="l"/>
                      <a:r>
                        <a:rPr lang="de-DE" dirty="0"/>
                        <a:t>1510 – 1730</a:t>
                      </a:r>
                    </a:p>
                  </a:txBody>
                  <a:tcPr anchor="ctr"/>
                </a:tc>
                <a:tc>
                  <a:txBody>
                    <a:bodyPr/>
                    <a:lstStyle/>
                    <a:p>
                      <a:pPr algn="l"/>
                      <a:r>
                        <a:rPr lang="de-DE" dirty="0"/>
                        <a:t>Challenge 4 – Present to CxO</a:t>
                      </a:r>
                    </a:p>
                  </a:txBody>
                  <a:tcPr anchor="ctr"/>
                </a:tc>
                <a:extLst>
                  <a:ext uri="{0D108BD9-81ED-4DB2-BD59-A6C34878D82A}">
                    <a16:rowId xmlns:a16="http://schemas.microsoft.com/office/drawing/2014/main" val="562930934"/>
                  </a:ext>
                </a:extLst>
              </a:tr>
            </a:tbl>
          </a:graphicData>
        </a:graphic>
      </p:graphicFrame>
    </p:spTree>
    <p:extLst>
      <p:ext uri="{BB962C8B-B14F-4D97-AF65-F5344CB8AC3E}">
        <p14:creationId xmlns:p14="http://schemas.microsoft.com/office/powerpoint/2010/main" val="1126213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 | Overview</a:t>
            </a:r>
          </a:p>
        </p:txBody>
      </p:sp>
      <p:pic>
        <p:nvPicPr>
          <p:cNvPr id="6" name="Graphic 5">
            <a:extLst>
              <a:ext uri="{FF2B5EF4-FFF2-40B4-BE49-F238E27FC236}">
                <a16:creationId xmlns:a16="http://schemas.microsoft.com/office/drawing/2014/main" id="{E163DABD-A014-5346-B7F9-7CD8B46EFA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3" name="Text Placeholder 2">
            <a:extLst>
              <a:ext uri="{FF2B5EF4-FFF2-40B4-BE49-F238E27FC236}">
                <a16:creationId xmlns:a16="http://schemas.microsoft.com/office/drawing/2014/main" id="{11F5D117-1259-9871-FE6F-A72BD6A5A43D}"/>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91F6-9BD7-4E48-96A8-AE8402475C9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de-DE" dirty="0"/>
              <a:t>Cloud </a:t>
            </a:r>
            <a:r>
              <a:rPr lang="de-DE" dirty="0" err="1"/>
              <a:t>adoption</a:t>
            </a:r>
            <a:r>
              <a:rPr lang="de-DE" dirty="0"/>
              <a:t> </a:t>
            </a:r>
            <a:r>
              <a:rPr lang="de-DE" dirty="0" err="1"/>
              <a:t>is</a:t>
            </a:r>
            <a:r>
              <a:rPr lang="de-DE" dirty="0"/>
              <a:t> </a:t>
            </a:r>
            <a:r>
              <a:rPr lang="de-DE" dirty="0" err="1"/>
              <a:t>more</a:t>
            </a:r>
            <a:r>
              <a:rPr lang="de-DE" dirty="0"/>
              <a:t> </a:t>
            </a:r>
            <a:r>
              <a:rPr lang="de-DE" dirty="0" err="1"/>
              <a:t>than</a:t>
            </a:r>
            <a:r>
              <a:rPr lang="de-DE" dirty="0"/>
              <a:t> just </a:t>
            </a:r>
            <a:r>
              <a:rPr lang="de-DE" dirty="0" err="1"/>
              <a:t>technologie</a:t>
            </a:r>
            <a:endParaRPr lang="de-DE" dirty="0"/>
          </a:p>
        </p:txBody>
      </p:sp>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 uri="{C183D7F6-B498-43B3-948B-1728B52AA6E4}">
                <adec:decorative xmlns:adec="http://schemas.microsoft.com/office/drawing/2017/decorative" val="1"/>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 uri="{C183D7F6-B498-43B3-948B-1728B52AA6E4}">
                <adec:decorative xmlns:adec="http://schemas.microsoft.com/office/drawing/2017/decorative" val="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descr="Picture of the CAF modules">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itle 1">
            <a:extLst>
              <a:ext uri="{FF2B5EF4-FFF2-40B4-BE49-F238E27FC236}">
                <a16:creationId xmlns:a16="http://schemas.microsoft.com/office/drawing/2014/main" id="{72732AEE-EDED-469F-B3A5-51500B676DD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de-DE" dirty="0"/>
              <a:t>CAF </a:t>
            </a:r>
            <a:r>
              <a:rPr lang="de-DE" dirty="0" err="1"/>
              <a:t>as</a:t>
            </a:r>
            <a:r>
              <a:rPr lang="de-DE" dirty="0"/>
              <a:t> a iterative </a:t>
            </a:r>
            <a:r>
              <a:rPr lang="de-DE" dirty="0" err="1"/>
              <a:t>process</a:t>
            </a:r>
            <a:r>
              <a:rPr lang="de-DE" dirty="0"/>
              <a:t>	</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268D2688-6A55-4F29-9BA4-0A1F223800DD}"/>
              </a:ext>
            </a:extLst>
          </p:cNvPr>
          <p:cNvSpPr txBox="1">
            <a:spLocks noGrp="1"/>
          </p:cNvSpPr>
          <p:nvPr>
            <p:ph type="title" idx="4294967295"/>
          </p:nvPr>
        </p:nvSpPr>
        <p:spPr>
          <a:xfrm>
            <a:off x="574376" y="366843"/>
            <a:ext cx="9948488"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 uri="{C183D7F6-B498-43B3-948B-1728B52AA6E4}">
                <adec:decorative xmlns:adec="http://schemas.microsoft.com/office/drawing/2017/decorative" val="1"/>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 uri="{C183D7F6-B498-43B3-948B-1728B52AA6E4}">
                <adec:decorative xmlns:adec="http://schemas.microsoft.com/office/drawing/2017/decorative" val="1"/>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 uri="{C183D7F6-B498-43B3-948B-1728B52AA6E4}">
                <adec:decorative xmlns:adec="http://schemas.microsoft.com/office/drawing/2017/decorative" val="1"/>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 uri="{C183D7F6-B498-43B3-948B-1728B52AA6E4}">
                <adec:decorative xmlns:adec="http://schemas.microsoft.com/office/drawing/2017/decorative" val="1"/>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 uri="{C183D7F6-B498-43B3-948B-1728B52AA6E4}">
                <adec:decorative xmlns:adec="http://schemas.microsoft.com/office/drawing/2017/decorative" val="1"/>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 uri="{C183D7F6-B498-43B3-948B-1728B52AA6E4}">
                <adec:decorative xmlns:adec="http://schemas.microsoft.com/office/drawing/2017/decorative" val="1"/>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 uri="{C183D7F6-B498-43B3-948B-1728B52AA6E4}">
                <adec:decorative xmlns:adec="http://schemas.microsoft.com/office/drawing/2017/decorative" val="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 uri="{C183D7F6-B498-43B3-948B-1728B52AA6E4}">
                <adec:decorative xmlns:adec="http://schemas.microsoft.com/office/drawing/2017/decorative" val="1"/>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 uri="{C183D7F6-B498-43B3-948B-1728B52AA6E4}">
                <adec:decorative xmlns:adec="http://schemas.microsoft.com/office/drawing/2017/decorative" val="1"/>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 uri="{C183D7F6-B498-43B3-948B-1728B52AA6E4}">
                <adec:decorative xmlns:adec="http://schemas.microsoft.com/office/drawing/2017/decorative" val="1"/>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dcf5ddc1-fb1d-440f-849a-6450bddbaed7"/>
    <ds:schemaRef ds:uri="http://purl.org/dc/elements/1.1/"/>
    <ds:schemaRef ds:uri="http://schemas.microsoft.com/office/infopath/2007/PartnerControls"/>
    <ds:schemaRef ds:uri="http://schemas.openxmlformats.org/package/2006/metadata/core-properties"/>
    <ds:schemaRef ds:uri="965de625-df5b-42e9-a277-2113da4f119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59</TotalTime>
  <Words>3936</Words>
  <Application>Microsoft Office PowerPoint</Application>
  <PresentationFormat>Widescreen</PresentationFormat>
  <Paragraphs>504</Paragraphs>
  <Slides>28</Slides>
  <Notes>14</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28</vt:i4>
      </vt:variant>
    </vt:vector>
  </HeadingPairs>
  <TitlesOfParts>
    <vt:vector size="49"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2_Office Theme</vt:lpstr>
      <vt:lpstr>What the CAF Strategy &amp; Plan Hackathon</vt:lpstr>
      <vt:lpstr>PowerPoint Presentation</vt:lpstr>
      <vt:lpstr>Our Journey today…</vt:lpstr>
      <vt:lpstr>Agenda</vt:lpstr>
      <vt:lpstr>Cloud Adoption Framework for Azure | Overview</vt:lpstr>
      <vt:lpstr>Achieve balance. Deliver modernization. Deli</vt:lpstr>
      <vt:lpstr>Cloud adoption is more than just technologie</vt:lpstr>
      <vt:lpstr>CAF as a iterative process </vt:lpstr>
      <vt:lpstr>Microsoft Cloud Adoption Framework for Azure Proven guidance to accelerate your cloud adoption journey</vt:lpstr>
      <vt:lpstr>Common motivations and scenarios</vt:lpstr>
      <vt:lpstr>Cloud Adoption Motivations</vt:lpstr>
      <vt:lpstr>Migrate existing workloads </vt:lpstr>
      <vt:lpstr>Build new products and services</vt:lpstr>
      <vt:lpstr>Tools, templates, and assessments</vt:lpstr>
      <vt:lpstr>Tools, templates, and assessments </vt:lpstr>
      <vt:lpstr>The Contoso Land Surveying Story</vt:lpstr>
      <vt:lpstr>Must do for every project </vt:lpstr>
      <vt:lpstr>How-to-build a Minimum viable product (MVP) </vt:lpstr>
      <vt:lpstr>Challenge 1</vt:lpstr>
      <vt:lpstr>Define strategy</vt:lpstr>
      <vt:lpstr>Challenge 1: Define the Strategy</vt:lpstr>
      <vt:lpstr>Challenge 2</vt:lpstr>
      <vt:lpstr>Challenge 2: Governance</vt:lpstr>
      <vt:lpstr>Challenge 3</vt:lpstr>
      <vt:lpstr>Plan</vt:lpstr>
      <vt:lpstr>Challenge 3: Building the Plan</vt:lpstr>
      <vt:lpstr>Challenge 4</vt:lpstr>
      <vt:lpstr>Challenge 4: Sell it to your coach</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 </dc:title>
  <dc:subject>&lt;Event name&gt;</dc:subject>
  <dc:creator>Niels Ophey</dc:creator>
  <cp:keywords/>
  <dc:description/>
  <cp:lastModifiedBy>Jonathan Vella</cp:lastModifiedBy>
  <cp:revision>16</cp:revision>
  <dcterms:created xsi:type="dcterms:W3CDTF">2021-03-05T08:54:14Z</dcterms:created>
  <dcterms:modified xsi:type="dcterms:W3CDTF">2022-09-06T15:34:58Z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